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6" r:id="rId5"/>
    <p:sldId id="270" r:id="rId6"/>
    <p:sldId id="271" r:id="rId7"/>
    <p:sldId id="272" r:id="rId8"/>
    <p:sldId id="273" r:id="rId9"/>
    <p:sldId id="274" r:id="rId10"/>
    <p:sldId id="275" r:id="rId11"/>
    <p:sldId id="27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60"/>
  </p:normalViewPr>
  <p:slideViewPr>
    <p:cSldViewPr snapToGrid="0">
      <p:cViewPr varScale="1">
        <p:scale>
          <a:sx n="47" d="100"/>
          <a:sy n="47" d="100"/>
        </p:scale>
        <p:origin x="104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4/15/2025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4/15/2025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>
            <a:normAutofit/>
          </a:bodyPr>
          <a:lstStyle/>
          <a:p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Weather Impacts Daily Bike Rental Demand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765100" cy="194733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INFO6105 </a:t>
            </a:r>
            <a:r>
              <a:rPr lang="en-IN" sz="1800" b="1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Sci Eng Methods </a:t>
            </a:r>
            <a:r>
              <a:rPr lang="en-IN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Final Project</a:t>
            </a:r>
            <a:br>
              <a:rPr lang="en-IN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br>
              <a:rPr lang="en-IN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IN" sz="1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By: </a:t>
            </a:r>
            <a:r>
              <a:rPr lang="sv-SE" sz="1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Sameeth Kumar Goud Talla</a:t>
            </a:r>
          </a:p>
          <a:p>
            <a:r>
              <a:rPr lang="sv-SE" sz="1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 ID: 002810105</a:t>
            </a:r>
          </a:p>
          <a:p>
            <a:endParaRPr lang="en-IN" b="1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762263"/>
            <a:ext cx="8534400" cy="3615267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Urban bike-sharing is growing fast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Goal - Understand demand drivers based on weather and calendar variables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Dataset - UCI ML Repository (2011–2012, daily)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Total Observations - 731 days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Features - temp, humidity, windspeed, season, weather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Targets -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cnt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(total rentals),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high_demand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(binary)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127603"/>
            <a:ext cx="8534400" cy="1507067"/>
          </a:xfrm>
        </p:spPr>
        <p:txBody>
          <a:bodyPr>
            <a:normAutofit/>
          </a:bodyPr>
          <a:lstStyle/>
          <a:p>
            <a:r>
              <a:rPr lang="en-IN" b="0" i="0" dirty="0">
                <a:effectLst/>
                <a:latin typeface="Open Sans" panose="020B0606030504020204" pitchFamily="34" charset="0"/>
              </a:rPr>
              <a:t>Introduction &amp; Dataset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A1FBB3-A617-D973-A56E-40B48A1D5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123EE9D-91E6-8B91-8995-FCB12CB89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E0FDB-597B-47EE-C70D-C913EEEAA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1" y="1762263"/>
            <a:ext cx="11056031" cy="3615267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Data Preparation - Base R and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dplyr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were used and made a binary categorization label.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Linear Regression - Weather and calendar variables are used to model a continuous outcome (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cnt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).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Logistic Regression - Used specific predictors are to classify demand as either high or low.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Decision Tree - Developed with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Rpart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to provide comprehensible rule-based categorization.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Cross-validation - The stability of the model was confirmed using a 5-fold caret.</a:t>
            </a:r>
            <a:endParaRPr lang="en-US" dirty="0">
              <a:solidFill>
                <a:schemeClr val="tx1"/>
              </a:solidFill>
              <a:latin typeface="Open Sans" panose="020B0606030504020204" pitchFamily="34" charset="0"/>
            </a:endParaRP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Visualization - Performed using ggplot2 and base plotting functions.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F14AC9-D4C6-82B0-D05B-3CC4A7CB3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127603"/>
            <a:ext cx="8534400" cy="1507067"/>
          </a:xfrm>
        </p:spPr>
        <p:txBody>
          <a:bodyPr>
            <a:normAutofit/>
          </a:bodyPr>
          <a:lstStyle/>
          <a:p>
            <a:r>
              <a:rPr lang="en-IN" b="0" i="0" dirty="0">
                <a:effectLst/>
                <a:latin typeface="Open Sans" panose="020B0606030504020204" pitchFamily="34" charset="0"/>
              </a:rPr>
              <a:t>Techniques and Workflow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819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C68C4-A2E2-2525-20A3-15C7C419B9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FFD8364-7AF8-B92A-A52F-0CB30FB156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A3B7C-C7B8-B137-2798-FB7EB68B4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762263"/>
            <a:ext cx="8534400" cy="3615267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Formula: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cnt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~ temp + hum + windspeed + season +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weathersit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+ holiday +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workingday</a:t>
            </a:r>
            <a:endParaRPr lang="en-US" b="0" i="0" dirty="0">
              <a:solidFill>
                <a:schemeClr val="tx1"/>
              </a:solidFill>
              <a:effectLst/>
              <a:latin typeface="Open Sans" panose="020B0606030504020204" pitchFamily="34" charset="0"/>
            </a:endParaRP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Temperature - Strongest positive impact on rental volume.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Humidity &amp; and Windspeed - inversely connected with rental income.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R-squared - 0.522 &amp; Adjusted R-squared - 0.517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shows that more than 50% of the volatility in rental counts may be explained by the weather and season.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B7846F-281A-7A97-AFE9-8A133F81B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127603"/>
            <a:ext cx="8534400" cy="1507067"/>
          </a:xfrm>
        </p:spPr>
        <p:txBody>
          <a:bodyPr>
            <a:normAutofit/>
          </a:bodyPr>
          <a:lstStyle/>
          <a:p>
            <a:r>
              <a:rPr lang="en-IN" b="0" i="0" dirty="0">
                <a:effectLst/>
                <a:latin typeface="Open Sans" panose="020B0606030504020204" pitchFamily="34" charset="0"/>
              </a:rPr>
              <a:t>Linear Regression Insights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235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C7935-74DF-806F-F11F-F8CF92D8C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0BA61CE-F627-2C9D-AB68-7FD9753DE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A1BF2-A21F-165E-5242-B05CA3D35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1" y="1762263"/>
            <a:ext cx="11056031" cy="3615267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using a logistic algorithm to classify high demand.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Accuracy of the test: 72.7%, CV: 77.9% (caret)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Top Predictors for Decision Trees: - Temperature (42), Season (28), Humidity (16), and Windspeed (9)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Example of the Tree Rule: High demand if hum &lt; 0.74 and temperature &gt; 0.43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Both models exhibit interpretability and dependability.</a:t>
            </a:r>
            <a:endParaRPr lang="en-US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CB3F8F-9E12-1261-1D50-361F743B2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127603"/>
            <a:ext cx="8534400" cy="1507067"/>
          </a:xfrm>
        </p:spPr>
        <p:txBody>
          <a:bodyPr>
            <a:normAutofit/>
          </a:bodyPr>
          <a:lstStyle/>
          <a:p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Logistic &amp; Decision Tree Models</a:t>
            </a:r>
          </a:p>
        </p:txBody>
      </p:sp>
    </p:spTree>
    <p:extLst>
      <p:ext uri="{BB962C8B-B14F-4D97-AF65-F5344CB8AC3E}">
        <p14:creationId xmlns:p14="http://schemas.microsoft.com/office/powerpoint/2010/main" val="3328725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FD583-8F9B-8BDB-786D-A96560A67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0" y="375557"/>
            <a:ext cx="8534400" cy="1507067"/>
          </a:xfrm>
        </p:spPr>
        <p:txBody>
          <a:bodyPr/>
          <a:lstStyle/>
          <a:p>
            <a:r>
              <a:rPr lang="en-IN" b="0" i="0" dirty="0">
                <a:effectLst/>
                <a:latin typeface="Open Sans" panose="020B0606030504020204" pitchFamily="34" charset="0"/>
              </a:rPr>
              <a:t>Rentals vs Temperature &amp; Humidity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48BAA3-8246-712F-7FD3-1429D4920BF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3" y="2054239"/>
            <a:ext cx="4937125" cy="2958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76EF5DE-F239-429A-DC41-F33CCAAABB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2175" y="2055198"/>
            <a:ext cx="4933950" cy="295693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4ECBF1-799D-4FA9-64E0-EEC460C93D22}"/>
              </a:ext>
            </a:extLst>
          </p:cNvPr>
          <p:cNvSpPr txBox="1"/>
          <p:nvPr/>
        </p:nvSpPr>
        <p:spPr>
          <a:xfrm>
            <a:off x="684210" y="5184688"/>
            <a:ext cx="47559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Open Sans" panose="020B0606030504020204" pitchFamily="34" charset="0"/>
              </a:rPr>
              <a:t>Bike Rentals vs Temperature - More rentals on warmer days.</a:t>
            </a:r>
            <a:br>
              <a:rPr lang="en-US" dirty="0"/>
            </a:b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8DF500-28DF-8BDC-9140-B12EB92595C5}"/>
              </a:ext>
            </a:extLst>
          </p:cNvPr>
          <p:cNvSpPr txBox="1"/>
          <p:nvPr/>
        </p:nvSpPr>
        <p:spPr>
          <a:xfrm>
            <a:off x="5972175" y="5184688"/>
            <a:ext cx="4810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Open Sans" panose="020B0606030504020204" pitchFamily="34" charset="0"/>
              </a:rPr>
              <a:t>Humidity vs Demand (Red = High, Blue = Low) - High demand on moderate humidity days.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3676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352C6-2B44-46E4-DF19-74276318F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160261"/>
            <a:ext cx="9619118" cy="1211340"/>
          </a:xfrm>
        </p:spPr>
        <p:txBody>
          <a:bodyPr>
            <a:normAutofit fontScale="90000"/>
          </a:bodyPr>
          <a:lstStyle/>
          <a:p>
            <a:r>
              <a:rPr lang="en-US" b="0" i="0" dirty="0">
                <a:effectLst/>
                <a:latin typeface="Open Sans" panose="020B0606030504020204" pitchFamily="34" charset="0"/>
              </a:rPr>
              <a:t>Rentals by Season, Weather, and Accuracy</a:t>
            </a:r>
            <a:br>
              <a:rPr lang="en-US" dirty="0"/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9A7FF75-CD3F-A4C1-6FB9-9050017159A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13" y="1220572"/>
            <a:ext cx="3937000" cy="2359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678A3E9-15E1-F5DB-86D0-106AD01E04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13" y="4260635"/>
            <a:ext cx="3937000" cy="2359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0964B6-E6AB-96F4-6AF9-28C8A96192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329" y="1220614"/>
            <a:ext cx="3937000" cy="2359414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7D9F75F-ECCD-A791-FC72-9CF9A4DCCACF}"/>
              </a:ext>
            </a:extLst>
          </p:cNvPr>
          <p:cNvSpPr txBox="1"/>
          <p:nvPr/>
        </p:nvSpPr>
        <p:spPr>
          <a:xfrm>
            <a:off x="684211" y="3580028"/>
            <a:ext cx="4603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Open Sans" panose="020B0606030504020204" pitchFamily="34" charset="0"/>
              </a:rPr>
              <a:t>Rentals by Season - Fall/Summer have higher medians.</a:t>
            </a:r>
            <a:br>
              <a:rPr lang="en-US" dirty="0"/>
            </a:b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DE077D-CD24-103F-AF56-F69314E53EFD}"/>
              </a:ext>
            </a:extLst>
          </p:cNvPr>
          <p:cNvSpPr txBox="1"/>
          <p:nvPr/>
        </p:nvSpPr>
        <p:spPr>
          <a:xfrm>
            <a:off x="4849815" y="6296925"/>
            <a:ext cx="5755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effectLst/>
                <a:latin typeface="Open Sans" panose="020B0606030504020204" pitchFamily="34" charset="0"/>
              </a:rPr>
              <a:t>Rentals by Weather - Clear weather = higher rentals.</a:t>
            </a:r>
            <a:br>
              <a:rPr lang="en-US" dirty="0"/>
            </a:b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B3AD69-408E-660E-D5C7-F1FE6AC64EA9}"/>
              </a:ext>
            </a:extLst>
          </p:cNvPr>
          <p:cNvSpPr txBox="1"/>
          <p:nvPr/>
        </p:nvSpPr>
        <p:spPr>
          <a:xfrm>
            <a:off x="6366329" y="3750700"/>
            <a:ext cx="4603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Open Sans" panose="020B0606030504020204" pitchFamily="34" charset="0"/>
              </a:rPr>
              <a:t>Confusion Matrix - Balanced classification accuracy for High/Low.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7376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661ABC-C269-EB7A-B567-78EF83BA9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4E5A316-C073-CCF0-C89F-6108FCD35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DAF56-4C64-262D-6C38-9B03A421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1" y="1762263"/>
            <a:ext cx="11056031" cy="3615267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Weather Impact - Wind and excessive humidity lower demand, whereas temperature has the biggest impact.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Accuracy - Forecasts from logistic and tree models are both accurate.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 Case - Aids in forecasting, bike deployment, and staff scheduling.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Scalability - Model can generalize to other cities and datasets.</a:t>
            </a:r>
            <a:endParaRPr lang="en-US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37871-CB99-9FF0-B1D8-411FBFD59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127603"/>
            <a:ext cx="8933317" cy="1507067"/>
          </a:xfrm>
        </p:spPr>
        <p:txBody>
          <a:bodyPr>
            <a:normAutofit/>
          </a:bodyPr>
          <a:lstStyle/>
          <a:p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Findings &amp;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817583718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131</TotalTime>
  <Words>456</Words>
  <Application>Microsoft Office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Century Gothic</vt:lpstr>
      <vt:lpstr>Open Sans</vt:lpstr>
      <vt:lpstr>Wingdings 3</vt:lpstr>
      <vt:lpstr>Slice</vt:lpstr>
      <vt:lpstr>How Weather Impacts Daily Bike Rental Demand</vt:lpstr>
      <vt:lpstr>Introduction &amp; Dataset Overview</vt:lpstr>
      <vt:lpstr>Techniques and Workflow</vt:lpstr>
      <vt:lpstr>Linear Regression Insights</vt:lpstr>
      <vt:lpstr>Logistic &amp; Decision Tree Models</vt:lpstr>
      <vt:lpstr>Rentals vs Temperature &amp; Humidity</vt:lpstr>
      <vt:lpstr>Rentals by Season, Weather, and Accuracy </vt:lpstr>
      <vt:lpstr>Key Findings &amp; 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Sameeth Kumar Goud Talla</dc:creator>
  <cp:lastModifiedBy>Sameeth Kumar Goud Talla</cp:lastModifiedBy>
  <cp:revision>3</cp:revision>
  <dcterms:created xsi:type="dcterms:W3CDTF">2025-04-15T00:26:50Z</dcterms:created>
  <dcterms:modified xsi:type="dcterms:W3CDTF">2025-04-15T16:20:17Z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